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28"/>
  </p:notesMasterIdLst>
  <p:sldIdLst>
    <p:sldId id="1224" r:id="rId7"/>
    <p:sldId id="1225" r:id="rId8"/>
    <p:sldId id="1239" r:id="rId9"/>
    <p:sldId id="1228" r:id="rId10"/>
    <p:sldId id="1226" r:id="rId11"/>
    <p:sldId id="1253" r:id="rId12"/>
    <p:sldId id="1227" r:id="rId13"/>
    <p:sldId id="1229" r:id="rId14"/>
    <p:sldId id="1230" r:id="rId15"/>
    <p:sldId id="1232" r:id="rId16"/>
    <p:sldId id="1233" r:id="rId17"/>
    <p:sldId id="1236" r:id="rId18"/>
    <p:sldId id="1237" r:id="rId19"/>
    <p:sldId id="1240" r:id="rId20"/>
    <p:sldId id="1247" r:id="rId21"/>
    <p:sldId id="1248" r:id="rId22"/>
    <p:sldId id="1249" r:id="rId23"/>
    <p:sldId id="1250" r:id="rId24"/>
    <p:sldId id="1251" r:id="rId25"/>
    <p:sldId id="1252" r:id="rId26"/>
    <p:sldId id="120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25"/>
            <p14:sldId id="1239"/>
            <p14:sldId id="1228"/>
            <p14:sldId id="1226"/>
            <p14:sldId id="1253"/>
            <p14:sldId id="1227"/>
            <p14:sldId id="1229"/>
            <p14:sldId id="1230"/>
            <p14:sldId id="1232"/>
            <p14:sldId id="1233"/>
            <p14:sldId id="1236"/>
            <p14:sldId id="1237"/>
            <p14:sldId id="1240"/>
            <p14:sldId id="1247"/>
            <p14:sldId id="1248"/>
            <p14:sldId id="1249"/>
            <p14:sldId id="1250"/>
            <p14:sldId id="1251"/>
            <p14:sldId id="1252"/>
            <p14:sldId id="12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585"/>
    <a:srgbClr val="F26D26"/>
    <a:srgbClr val="BA124A"/>
    <a:srgbClr val="E93BDD"/>
    <a:srgbClr val="F49EEE"/>
    <a:srgbClr val="42D109"/>
    <a:srgbClr val="159B3B"/>
    <a:srgbClr val="0F45B1"/>
    <a:srgbClr val="E3602B"/>
    <a:srgbClr val="F4A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-725" y="-130"/>
      </p:cViewPr>
      <p:guideLst>
        <p:guide orient="horz" pos="1979"/>
        <p:guide orient="horz" pos="1729"/>
        <p:guide orient="horz" pos="1298"/>
        <p:guide pos="68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11/03/2021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BFCD7C-0C79-467A-9369-0675D4B54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00956" y="4963074"/>
            <a:ext cx="2255520" cy="501015"/>
          </a:xfrm>
        </p:spPr>
        <p:txBody>
          <a:bodyPr/>
          <a:lstStyle/>
          <a:p>
            <a:r>
              <a:rPr lang="en-US" sz="2800" dirty="0" smtClean="0"/>
              <a:t>Kyrylo Abramov</a:t>
            </a:r>
            <a:endParaRPr lang="uk-UA" sz="2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73" y="0"/>
            <a:ext cx="7233948" cy="66830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8000" dirty="0" smtClean="0"/>
              <a:t>FUNCTIONAL </a:t>
            </a:r>
            <a:br>
              <a:rPr lang="en-US" sz="8000" dirty="0" smtClean="0"/>
            </a:br>
            <a:r>
              <a:rPr lang="en-US" sz="8000" dirty="0" smtClean="0"/>
              <a:t>APPROACH</a:t>
            </a:r>
            <a:br>
              <a:rPr lang="en-US" sz="8000" dirty="0" smtClean="0"/>
            </a:br>
            <a:r>
              <a:rPr lang="en-US" sz="8000" dirty="0" smtClean="0"/>
              <a:t>TO WRITE</a:t>
            </a:r>
            <a:br>
              <a:rPr lang="en-US" sz="8000" dirty="0" smtClean="0"/>
            </a:br>
            <a:r>
              <a:rPr lang="en-US" sz="8000" dirty="0" smtClean="0"/>
              <a:t>CODE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sz="4000" dirty="0" smtClean="0"/>
              <a:t>IMMUTABILITY EXAMPLES:</a:t>
            </a:r>
            <a:endParaRPr lang="uk-UA" sz="4000" dirty="0"/>
          </a:p>
        </p:txBody>
      </p:sp>
      <p:sp>
        <p:nvSpPr>
          <p:cNvPr id="2" name="Місце для тексту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19794" r="28944" b="25773"/>
          <a:stretch/>
        </p:blipFill>
        <p:spPr bwMode="auto">
          <a:xfrm>
            <a:off x="688156" y="1018095"/>
            <a:ext cx="7760571" cy="54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6" y="167824"/>
            <a:ext cx="10820400" cy="685800"/>
          </a:xfrm>
        </p:spPr>
        <p:txBody>
          <a:bodyPr/>
          <a:lstStyle/>
          <a:p>
            <a:r>
              <a:rPr lang="en-US" dirty="0" smtClean="0"/>
              <a:t>FUNCTIONAL PROGRAMMING APPROACH</a:t>
            </a:r>
            <a:endParaRPr lang="uk-UA" dirty="0"/>
          </a:p>
        </p:txBody>
      </p:sp>
      <p:sp>
        <p:nvSpPr>
          <p:cNvPr id="2" name="Прямокутник 1"/>
          <p:cNvSpPr/>
          <p:nvPr/>
        </p:nvSpPr>
        <p:spPr>
          <a:xfrm>
            <a:off x="493337" y="1534462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/>
              <a:t>Function </a:t>
            </a:r>
            <a:r>
              <a:rPr lang="en-US" sz="3200" b="1" dirty="0" smtClean="0"/>
              <a:t>composition</a:t>
            </a:r>
          </a:p>
          <a:p>
            <a:endParaRPr lang="en-US" sz="32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smtClean="0"/>
              <a:t>Recursion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/>
              <a:t>Higher-order </a:t>
            </a:r>
            <a:r>
              <a:rPr lang="en-US" sz="3200" b="1" dirty="0" smtClean="0"/>
              <a:t>functions</a:t>
            </a:r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/>
              <a:t>Currying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780" y="1329179"/>
            <a:ext cx="10727702" cy="12914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Function composition </a:t>
            </a:r>
            <a:r>
              <a:rPr lang="en-US" sz="2400" dirty="0"/>
              <a:t>allows us to take two or more functions and turn them into one function that does exactly what the two functions (or more) do.</a:t>
            </a:r>
            <a:endParaRPr lang="uk-UA" dirty="0"/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61" y="384143"/>
            <a:ext cx="10820400" cy="685800"/>
          </a:xfrm>
        </p:spPr>
        <p:txBody>
          <a:bodyPr/>
          <a:lstStyle/>
          <a:p>
            <a:r>
              <a:rPr lang="en-US" sz="4000" dirty="0" smtClean="0"/>
              <a:t>FUNCTION COMPOSITION</a:t>
            </a:r>
            <a:endParaRPr lang="uk-UA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7" t="23642" r="27706" b="37595"/>
          <a:stretch/>
        </p:blipFill>
        <p:spPr bwMode="auto">
          <a:xfrm>
            <a:off x="2790335" y="2281287"/>
            <a:ext cx="5571241" cy="265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295373" y="4837521"/>
            <a:ext cx="9462940" cy="129147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Why use function composition?</a:t>
            </a:r>
          </a:p>
          <a:p>
            <a:r>
              <a:rPr lang="en-US" sz="2400" dirty="0"/>
              <a:t>Composition allows you to structure your code out of re-usable functions, to stop repeating yourself. You can start to treat functions like small building blocks you can combine together to achieve a more complicated output.</a:t>
            </a:r>
          </a:p>
        </p:txBody>
      </p:sp>
    </p:spTree>
    <p:extLst>
      <p:ext uri="{BB962C8B-B14F-4D97-AF65-F5344CB8AC3E}">
        <p14:creationId xmlns:p14="http://schemas.microsoft.com/office/powerpoint/2010/main" val="14839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 txBox="1">
            <a:spLocks/>
          </p:cNvSpPr>
          <p:nvPr/>
        </p:nvSpPr>
        <p:spPr>
          <a:xfrm>
            <a:off x="546166" y="289875"/>
            <a:ext cx="10820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POWER OF FUNCTION COMPOSITION</a:t>
            </a:r>
            <a:endParaRPr lang="uk-UA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6928700" y="2870463"/>
            <a:ext cx="4862071" cy="1800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Do you see how we composed new functions out of smaller, pure functions?</a:t>
            </a:r>
            <a:endParaRPr lang="uk-U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t="20619" r="27552" b="43780"/>
          <a:stretch/>
        </p:blipFill>
        <p:spPr bwMode="auto">
          <a:xfrm>
            <a:off x="224084" y="975675"/>
            <a:ext cx="6128693" cy="26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t="24192" r="28015" b="36495"/>
          <a:stretch/>
        </p:blipFill>
        <p:spPr bwMode="auto">
          <a:xfrm>
            <a:off x="224084" y="3770723"/>
            <a:ext cx="6128693" cy="301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3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5" y="73059"/>
            <a:ext cx="10820400" cy="685800"/>
          </a:xfrm>
        </p:spPr>
        <p:txBody>
          <a:bodyPr/>
          <a:lstStyle/>
          <a:p>
            <a:r>
              <a:rPr lang="en-US" dirty="0" smtClean="0"/>
              <a:t>RECURSION IN FUNCTIONAL PROGRAMMING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538B34-5B01-4C18-9A86-345B2E5C8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7" y="1131216"/>
            <a:ext cx="9700181" cy="537329"/>
          </a:xfrm>
        </p:spPr>
        <p:txBody>
          <a:bodyPr/>
          <a:lstStyle/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It's possible in JavaScript to call a function from the function itself.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3" t="28729" r="33575" b="37594"/>
          <a:stretch/>
        </p:blipFill>
        <p:spPr bwMode="auto">
          <a:xfrm>
            <a:off x="329939" y="1890075"/>
            <a:ext cx="5656082" cy="270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2" t="37938" r="28325" b="15464"/>
          <a:stretch/>
        </p:blipFill>
        <p:spPr bwMode="auto">
          <a:xfrm>
            <a:off x="6240543" y="1946934"/>
            <a:ext cx="5439267" cy="31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кутник 2"/>
          <p:cNvSpPr/>
          <p:nvPr/>
        </p:nvSpPr>
        <p:spPr>
          <a:xfrm>
            <a:off x="329939" y="48266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Recursion </a:t>
            </a:r>
            <a:r>
              <a:rPr lang="en-US" sz="2400" dirty="0"/>
              <a:t>is one tool you can use to iterate in functional programming.</a:t>
            </a:r>
            <a:endParaRPr lang="uk-UA" sz="2400" dirty="0"/>
          </a:p>
        </p:txBody>
      </p:sp>
      <p:sp>
        <p:nvSpPr>
          <p:cNvPr id="6" name="Прямокутник 5"/>
          <p:cNvSpPr/>
          <p:nvPr/>
        </p:nvSpPr>
        <p:spPr>
          <a:xfrm>
            <a:off x="329939" y="5657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Why use recursion?</a:t>
            </a:r>
          </a:p>
          <a:p>
            <a:r>
              <a:rPr lang="en-US" sz="2400" dirty="0"/>
              <a:t>Recursion allows us to stop mutating state variables, for one.</a:t>
            </a:r>
          </a:p>
        </p:txBody>
      </p:sp>
    </p:spTree>
    <p:extLst>
      <p:ext uri="{BB962C8B-B14F-4D97-AF65-F5344CB8AC3E}">
        <p14:creationId xmlns:p14="http://schemas.microsoft.com/office/powerpoint/2010/main" val="3610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5" y="73059"/>
            <a:ext cx="10820400" cy="685800"/>
          </a:xfrm>
        </p:spPr>
        <p:txBody>
          <a:bodyPr/>
          <a:lstStyle/>
          <a:p>
            <a:r>
              <a:rPr lang="en-US" dirty="0" smtClean="0"/>
              <a:t>HIGHER ORDER FUNCTIONS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538B34-5B01-4C18-9A86-345B2E5C8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833" y="1121791"/>
            <a:ext cx="9700181" cy="2253006"/>
          </a:xfrm>
        </p:spPr>
        <p:txBody>
          <a:bodyPr/>
          <a:lstStyle/>
          <a:p>
            <a:pPr fontAlgn="base"/>
            <a:r>
              <a:rPr lang="en-US" dirty="0"/>
              <a:t>Functions that can be assigned to a variable, passed into another function, or returned from another function just like any other normal value, are called </a:t>
            </a:r>
            <a:r>
              <a:rPr lang="en-US" b="1" dirty="0"/>
              <a:t>first class functions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In JavaScript, all functions are first class functions. Functions that have a first class status allow us to create </a:t>
            </a:r>
            <a:r>
              <a:rPr lang="en-US" b="1" dirty="0"/>
              <a:t>higher order functions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 </a:t>
            </a:r>
            <a:r>
              <a:rPr lang="en-US" b="1" dirty="0"/>
              <a:t>higher order function</a:t>
            </a:r>
            <a:r>
              <a:rPr lang="en-US" dirty="0"/>
              <a:t> is a function that either take a function as an argument, returns a function, or both! You can use higher order functions to stop repeating yourself in your code.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5" t="27079" r="27706" b="41031"/>
          <a:stretch/>
        </p:blipFill>
        <p:spPr bwMode="auto">
          <a:xfrm>
            <a:off x="1791092" y="3789575"/>
            <a:ext cx="7616859" cy="299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1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374716"/>
            <a:ext cx="10820400" cy="685800"/>
          </a:xfrm>
        </p:spPr>
        <p:txBody>
          <a:bodyPr/>
          <a:lstStyle/>
          <a:p>
            <a:r>
              <a:rPr lang="en-US" dirty="0" smtClean="0"/>
              <a:t>HIGHER ORDER FUNCTIONS EXAMPLES</a:t>
            </a:r>
            <a:endParaRPr lang="uk-UA" dirty="0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732934" y="4920792"/>
            <a:ext cx="8675817" cy="754144"/>
          </a:xfrm>
        </p:spPr>
        <p:txBody>
          <a:bodyPr/>
          <a:lstStyle/>
          <a:p>
            <a:r>
              <a:rPr lang="en-US" dirty="0"/>
              <a:t>Passing the results of functions into other functions, or even passing the functions themselves, in is extremely common in functional code</a:t>
            </a:r>
            <a:r>
              <a:rPr lang="en-US" dirty="0" smtClean="0"/>
              <a:t>.</a:t>
            </a:r>
          </a:p>
          <a:p>
            <a:r>
              <a:rPr lang="en-US" dirty="0"/>
              <a:t>These functions are also often used because they don't change the underlying function (no state change) but operate on a copy of the </a:t>
            </a:r>
            <a:r>
              <a:rPr lang="en-US" dirty="0"/>
              <a:t>array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t="22955" r="27551" b="33334"/>
          <a:stretch/>
        </p:blipFill>
        <p:spPr bwMode="auto">
          <a:xfrm>
            <a:off x="2205870" y="1084082"/>
            <a:ext cx="7202881" cy="383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6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374716"/>
            <a:ext cx="10820400" cy="685800"/>
          </a:xfrm>
        </p:spPr>
        <p:txBody>
          <a:bodyPr/>
          <a:lstStyle/>
          <a:p>
            <a:r>
              <a:rPr lang="en-US" dirty="0" smtClean="0"/>
              <a:t>CURRYING IN FUNCTIONAL PROGRAMMING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>
          <a:xfrm>
            <a:off x="648092" y="1274976"/>
            <a:ext cx="11191973" cy="2137528"/>
          </a:xfrm>
        </p:spPr>
        <p:txBody>
          <a:bodyPr/>
          <a:lstStyle/>
          <a:p>
            <a:r>
              <a:rPr lang="en-US" b="1" dirty="0" smtClean="0"/>
              <a:t>Currying - </a:t>
            </a:r>
            <a:r>
              <a:rPr lang="en-US" dirty="0"/>
              <a:t> is the process of taking a function that accepts </a:t>
            </a:r>
            <a:r>
              <a:rPr lang="en-US" b="1" dirty="0"/>
              <a:t>n</a:t>
            </a:r>
            <a:r>
              <a:rPr lang="en-US" dirty="0"/>
              <a:t> arguments and turning it into </a:t>
            </a:r>
            <a:r>
              <a:rPr lang="en-US" b="1" dirty="0"/>
              <a:t>n</a:t>
            </a:r>
            <a:r>
              <a:rPr lang="en-US" dirty="0"/>
              <a:t> functions that each accepts a single argument.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arity</a:t>
            </a:r>
            <a:r>
              <a:rPr lang="en-US" dirty="0"/>
              <a:t> of a function is the number of arguments that it accepts.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function that accepts a single argument is </a:t>
            </a:r>
            <a:r>
              <a:rPr lang="en-US" b="1" dirty="0"/>
              <a:t>unary</a:t>
            </a:r>
            <a:r>
              <a:rPr lang="en-US" dirty="0"/>
              <a:t>, two arguments </a:t>
            </a:r>
            <a:r>
              <a:rPr lang="en-US" b="1" dirty="0"/>
              <a:t>binary</a:t>
            </a:r>
            <a:r>
              <a:rPr lang="en-US" dirty="0"/>
              <a:t>, three arguments </a:t>
            </a:r>
            <a:r>
              <a:rPr lang="en-US" b="1" dirty="0"/>
              <a:t>ternary</a:t>
            </a:r>
            <a:r>
              <a:rPr lang="en-US" dirty="0"/>
              <a:t>, and </a:t>
            </a:r>
            <a:r>
              <a:rPr lang="en-US" b="1" dirty="0"/>
              <a:t>n</a:t>
            </a:r>
            <a:r>
              <a:rPr lang="en-US" dirty="0"/>
              <a:t> arguments is </a:t>
            </a:r>
            <a:r>
              <a:rPr lang="en-US" b="1" dirty="0"/>
              <a:t>n-</a:t>
            </a:r>
            <a:r>
              <a:rPr lang="en-US" b="1" dirty="0" err="1"/>
              <a:t>ary</a:t>
            </a:r>
            <a:r>
              <a:rPr lang="en-US" dirty="0"/>
              <a:t>. </a:t>
            </a:r>
            <a:endParaRPr lang="uk-U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37938" r="27629" b="32096"/>
          <a:stretch/>
        </p:blipFill>
        <p:spPr bwMode="auto">
          <a:xfrm>
            <a:off x="675767" y="3282099"/>
            <a:ext cx="8075270" cy="29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8955464" y="4003048"/>
            <a:ext cx="33747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restructures a function so it takes one argument, but it then returns another function to take the next argument, as many times as it needs to.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74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374716"/>
            <a:ext cx="10820400" cy="685800"/>
          </a:xfrm>
        </p:spPr>
        <p:txBody>
          <a:bodyPr/>
          <a:lstStyle/>
          <a:p>
            <a:r>
              <a:rPr lang="en-US" dirty="0" smtClean="0"/>
              <a:t>WHY USE CURRYING?</a:t>
            </a:r>
            <a:endParaRPr lang="uk-UA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4A8E77E-B539-4F18-9F02-51D8362FC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4718" y="914398"/>
            <a:ext cx="10822757" cy="1244339"/>
          </a:xfrm>
        </p:spPr>
        <p:txBody>
          <a:bodyPr/>
          <a:lstStyle/>
          <a:p>
            <a:pPr fontAlgn="base"/>
            <a:endParaRPr lang="en-US" dirty="0" smtClean="0"/>
          </a:p>
          <a:p>
            <a:pPr fontAlgn="base"/>
            <a:r>
              <a:rPr lang="en-US" dirty="0"/>
              <a:t>The big benefit of currying is when you need to re-use the same function multiple times but only change one (or fewer) of the parameters</a:t>
            </a:r>
            <a:r>
              <a:rPr lang="en-US" dirty="0" smtClean="0"/>
              <a:t>.</a:t>
            </a:r>
            <a:endParaRPr lang="uk-UA" dirty="0"/>
          </a:p>
          <a:p>
            <a:pPr fontAlgn="base"/>
            <a:endParaRPr lang="en-US" sz="2400" dirty="0" smtClean="0"/>
          </a:p>
          <a:p>
            <a:pPr marL="457200" indent="-457200" fontAlgn="base">
              <a:buFont typeface="+mj-lt"/>
              <a:buAutoNum type="arabicPeriod"/>
            </a:pPr>
            <a:endParaRPr lang="en-US" dirty="0" smtClean="0"/>
          </a:p>
          <a:p>
            <a:endParaRPr lang="uk-UA" sz="3600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0" t="30790" r="27320" b="39107"/>
          <a:stretch/>
        </p:blipFill>
        <p:spPr bwMode="auto">
          <a:xfrm>
            <a:off x="744718" y="2408548"/>
            <a:ext cx="5627802" cy="20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кутник 3"/>
          <p:cNvSpPr/>
          <p:nvPr/>
        </p:nvSpPr>
        <p:spPr>
          <a:xfrm>
            <a:off x="744718" y="4657637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Currying can also make your code easier to refactor. You don't have to change multiple places where you are passing in the wrong function arguments – just the one place, where you bound the first function call to the wrong argument</a:t>
            </a:r>
            <a:r>
              <a:rPr lang="en-US" sz="2400" dirty="0"/>
              <a:t>.</a:t>
            </a:r>
            <a:endParaRPr lang="uk-UA" sz="2400" dirty="0"/>
          </a:p>
        </p:txBody>
      </p:sp>
      <p:sp>
        <p:nvSpPr>
          <p:cNvPr id="5" name="Прямокутник 4"/>
          <p:cNvSpPr/>
          <p:nvPr/>
        </p:nvSpPr>
        <p:spPr>
          <a:xfrm>
            <a:off x="6975833" y="2689789"/>
            <a:ext cx="48170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It's also helpful if you can't supply all the arguments to a function at one time. You can just return the first function to call the inner function when you have all the arguments later.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49893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374716"/>
            <a:ext cx="10820400" cy="685800"/>
          </a:xfrm>
        </p:spPr>
        <p:txBody>
          <a:bodyPr/>
          <a:lstStyle/>
          <a:p>
            <a:r>
              <a:rPr lang="en-US" dirty="0" smtClean="0"/>
              <a:t>PARTIAL APPLICATION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0"/>
          </p:nvPr>
        </p:nvSpPr>
        <p:spPr>
          <a:xfrm>
            <a:off x="666947" y="1350390"/>
            <a:ext cx="11041144" cy="978031"/>
          </a:xfrm>
        </p:spPr>
        <p:txBody>
          <a:bodyPr/>
          <a:lstStyle/>
          <a:p>
            <a:r>
              <a:rPr lang="en-US" sz="2400" dirty="0"/>
              <a:t>P</a:t>
            </a:r>
            <a:r>
              <a:rPr lang="en-US" sz="2400" dirty="0" smtClean="0"/>
              <a:t>artial </a:t>
            </a:r>
            <a:r>
              <a:rPr lang="en-US" sz="2400" dirty="0"/>
              <a:t>application means that you apply a few arguments to a function at a time and return another function that is applied to more arguments.</a:t>
            </a:r>
            <a:endParaRPr lang="uk-UA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37114" r="28170" b="22473"/>
          <a:stretch/>
        </p:blipFill>
        <p:spPr bwMode="auto">
          <a:xfrm>
            <a:off x="2875174" y="2337847"/>
            <a:ext cx="5420413" cy="277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Місце для тексту 2"/>
          <p:cNvSpPr>
            <a:spLocks noGrp="1"/>
          </p:cNvSpPr>
          <p:nvPr>
            <p:ph type="body" sz="quarter" idx="10"/>
          </p:nvPr>
        </p:nvSpPr>
        <p:spPr>
          <a:xfrm>
            <a:off x="404567" y="5405487"/>
            <a:ext cx="11041144" cy="978031"/>
          </a:xfrm>
        </p:spPr>
        <p:txBody>
          <a:bodyPr/>
          <a:lstStyle/>
          <a:p>
            <a:r>
              <a:rPr lang="en-US" sz="2400" dirty="0"/>
              <a:t>You can use partial application whenever you can't pass all your arguments at once, but can return </a:t>
            </a:r>
            <a:r>
              <a:rPr lang="en-US" sz="2400" dirty="0"/>
              <a:t>function</a:t>
            </a:r>
            <a:r>
              <a:rPr lang="en-US" sz="2400" dirty="0"/>
              <a:t>s from higher order functions to deal with the rest of the arguments.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0198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C26BA086-93B2-44A2-8B1B-22E693D2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APPROACH TO WRITE CODE</a:t>
            </a:r>
            <a:endParaRPr lang="uk-UA" dirty="0"/>
          </a:p>
        </p:txBody>
      </p:sp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167326" y="2764253"/>
            <a:ext cx="5488758" cy="247233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uk-UA" sz="4000" dirty="0" smtClean="0"/>
              <a:t> </a:t>
            </a:r>
            <a:r>
              <a:rPr lang="en-US" sz="3200" dirty="0" smtClean="0"/>
              <a:t>What </a:t>
            </a:r>
            <a:r>
              <a:rPr lang="en-US" sz="3200" dirty="0" smtClean="0"/>
              <a:t>is functional programming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 smtClean="0"/>
              <a:t> </a:t>
            </a:r>
            <a:r>
              <a:rPr lang="en-US" sz="3200" dirty="0" smtClean="0"/>
              <a:t>What functional programming isn’t  ;-)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 smtClean="0"/>
              <a:t> </a:t>
            </a:r>
            <a:r>
              <a:rPr lang="en-US" sz="3200" dirty="0" smtClean="0"/>
              <a:t>Common patterns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46" y="2316480"/>
            <a:ext cx="5997600" cy="33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139046"/>
            <a:ext cx="10820400" cy="685800"/>
          </a:xfrm>
        </p:spPr>
        <p:txBody>
          <a:bodyPr/>
          <a:lstStyle/>
          <a:p>
            <a:r>
              <a:rPr lang="en-US" dirty="0" smtClean="0"/>
              <a:t>FUNCTIONAL APPROACH IS TO: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84A8E77E-B539-4F18-9F02-51D8362FC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796" y="1348033"/>
            <a:ext cx="10822757" cy="2799761"/>
          </a:xfrm>
        </p:spPr>
        <p:txBody>
          <a:bodyPr/>
          <a:lstStyle/>
          <a:p>
            <a:pPr marL="514350" indent="-514350" fontAlgn="base">
              <a:buAutoNum type="arabicPeriod"/>
            </a:pPr>
            <a:r>
              <a:rPr lang="en-US" sz="2800" b="1" dirty="0" smtClean="0"/>
              <a:t>Architect your software out of pure, isolated functions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US" sz="2800" b="1" dirty="0" smtClean="0"/>
              <a:t>Avoid mutability and side-effects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US" sz="2800" b="1" dirty="0" smtClean="0"/>
              <a:t>Make </a:t>
            </a:r>
            <a:r>
              <a:rPr lang="en-US" sz="2800" b="1" dirty="0"/>
              <a:t>your code referentially transparent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r>
              <a:rPr lang="en-US" sz="2800" b="1" dirty="0"/>
              <a:t>Don't iterate</a:t>
            </a:r>
          </a:p>
          <a:p>
            <a:pPr marL="514350" indent="-514350" fontAlgn="base">
              <a:buFont typeface="Arial" panose="020B0604020202020204" pitchFamily="34" charset="0"/>
              <a:buAutoNum type="arabicPeriod"/>
            </a:pPr>
            <a:endParaRPr lang="en-US" sz="2800" b="1" dirty="0"/>
          </a:p>
          <a:p>
            <a:pPr marL="514350" indent="-514350" fontAlgn="base">
              <a:buAutoNum type="arabicPeriod"/>
            </a:pPr>
            <a:endParaRPr lang="en-US" sz="2800" b="1" dirty="0" smtClean="0"/>
          </a:p>
          <a:p>
            <a:pPr marL="514350" indent="-514350" fontAlgn="base">
              <a:buAutoNum type="arabicPeriod"/>
            </a:pPr>
            <a:endParaRPr lang="en-US" sz="2800" b="1" dirty="0"/>
          </a:p>
          <a:p>
            <a:pPr fontAlgn="base"/>
            <a:endParaRPr lang="en-US" sz="2400" dirty="0" smtClean="0"/>
          </a:p>
          <a:p>
            <a:pPr marL="457200" indent="-457200" fontAlgn="base">
              <a:buFont typeface="+mj-lt"/>
              <a:buAutoNum type="arabicPeriod"/>
            </a:pPr>
            <a:endParaRPr lang="en-US" sz="2400" dirty="0" smtClean="0"/>
          </a:p>
          <a:p>
            <a:endParaRPr lang="uk-UA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02" y="3483708"/>
            <a:ext cx="5006713" cy="31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E6F92B3-0A64-344F-AACB-4E6E187D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28" y="329938"/>
            <a:ext cx="10820400" cy="685800"/>
          </a:xfrm>
        </p:spPr>
        <p:txBody>
          <a:bodyPr/>
          <a:lstStyle/>
          <a:p>
            <a:r>
              <a:rPr lang="en-US" dirty="0" smtClean="0"/>
              <a:t>PARADIGMS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435205" y="1818495"/>
            <a:ext cx="4344186" cy="4063831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JavaScript is a multi-paradigm language and can be written following different programming paradigms. A programming paradigm is essentially a bunch of rules that you follow when writing code.</a:t>
            </a:r>
            <a:endParaRPr lang="en-US" sz="2400" dirty="0"/>
          </a:p>
          <a:p>
            <a:pPr fontAlgn="auto">
              <a:spcAft>
                <a:spcPts val="0"/>
              </a:spcAft>
            </a:pPr>
            <a:endParaRPr lang="en-US" sz="2400" dirty="0" smtClean="0"/>
          </a:p>
          <a:p>
            <a:pPr fontAlgn="auto">
              <a:spcAft>
                <a:spcPts val="0"/>
              </a:spcAft>
            </a:pPr>
            <a:r>
              <a:rPr lang="en-US" sz="2400" dirty="0" smtClean="0"/>
              <a:t>JavaScript allows </a:t>
            </a:r>
            <a:r>
              <a:rPr lang="en-US" sz="2400" dirty="0"/>
              <a:t>you to freely mix and match </a:t>
            </a:r>
            <a:r>
              <a:rPr lang="en-US" sz="2400" b="1" dirty="0"/>
              <a:t>object-oriented, procedural</a:t>
            </a:r>
            <a:r>
              <a:rPr lang="en-US" sz="2400" dirty="0"/>
              <a:t>, and </a:t>
            </a:r>
            <a:r>
              <a:rPr lang="en-US" sz="2400" b="1" dirty="0"/>
              <a:t>functional </a:t>
            </a:r>
            <a:r>
              <a:rPr lang="en-US" sz="2400" dirty="0"/>
              <a:t>paradigms.</a:t>
            </a:r>
            <a:endParaRPr lang="en-US" sz="2400" dirty="0"/>
          </a:p>
          <a:p>
            <a:pPr fontAlgn="auto">
              <a:spcAft>
                <a:spcPts val="0"/>
              </a:spcAft>
            </a:pPr>
            <a:endParaRPr lang="en-US" dirty="0" smtClean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uk-UA" dirty="0" smtClean="0"/>
          </a:p>
          <a:p>
            <a:pPr fontAlgn="auto">
              <a:spcAft>
                <a:spcPts val="0"/>
              </a:spcAft>
            </a:pPr>
            <a:endParaRPr lang="en-US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87" y="1950791"/>
            <a:ext cx="6290035" cy="35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A236E6E-CCA1-48F4-8FC1-2690E5DA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46" y="205034"/>
            <a:ext cx="10820400" cy="685800"/>
          </a:xfrm>
        </p:spPr>
        <p:txBody>
          <a:bodyPr/>
          <a:lstStyle/>
          <a:p>
            <a:r>
              <a:rPr lang="en-US" dirty="0" smtClean="0"/>
              <a:t>WHAT IS FUNCTIONAL PROGRAMMING?</a:t>
            </a:r>
            <a:endParaRPr lang="uk-U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536" y="1166476"/>
            <a:ext cx="6363093" cy="5338020"/>
          </a:xfrm>
        </p:spPr>
        <p:txBody>
          <a:bodyPr/>
          <a:lstStyle/>
          <a:p>
            <a:endParaRPr lang="ru-RU" dirty="0" smtClean="0"/>
          </a:p>
          <a:p>
            <a:r>
              <a:rPr lang="en-US" dirty="0"/>
              <a:t>Functional programming is a sub-paradigm of the </a:t>
            </a:r>
            <a:r>
              <a:rPr lang="en-US" b="1" dirty="0"/>
              <a:t>Declarative programming</a:t>
            </a:r>
            <a:r>
              <a:rPr lang="en-US" dirty="0"/>
              <a:t> paradigm, with its own rules to follow when writing code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fontAlgn="base"/>
            <a:r>
              <a:rPr lang="en-US" b="1" dirty="0"/>
              <a:t>What is the declarative programming paradigm?</a:t>
            </a:r>
          </a:p>
          <a:p>
            <a:pPr fontAlgn="base"/>
            <a:r>
              <a:rPr lang="en-US" dirty="0"/>
              <a:t>If you're coding in a language that follows the declarative paradigm, you write code that specifies </a:t>
            </a:r>
            <a:r>
              <a:rPr lang="en-US" b="1" dirty="0"/>
              <a:t>what you want to do, without saying how</a:t>
            </a:r>
            <a:r>
              <a:rPr lang="en-US" b="1" dirty="0" smtClean="0"/>
              <a:t>.          </a:t>
            </a:r>
          </a:p>
          <a:p>
            <a:pPr fontAlgn="base"/>
            <a:r>
              <a:rPr lang="en-US" b="1" dirty="0" smtClean="0"/>
              <a:t>                      </a:t>
            </a:r>
          </a:p>
          <a:p>
            <a:pPr fontAlgn="base"/>
            <a:r>
              <a:rPr lang="en-US" b="1" dirty="0"/>
              <a:t>What is the imperative programming paradigm?</a:t>
            </a:r>
          </a:p>
          <a:p>
            <a:pPr fontAlgn="base"/>
            <a:r>
              <a:rPr lang="en-US" dirty="0"/>
              <a:t>If you're coding in a language that follows the imperative/procedural paradigm, you write code that tells </a:t>
            </a:r>
            <a:r>
              <a:rPr lang="en-US" b="1" dirty="0"/>
              <a:t>how to do something.</a:t>
            </a:r>
            <a:endParaRPr lang="en-US" dirty="0"/>
          </a:p>
          <a:p>
            <a:pPr fontAlgn="base"/>
            <a:endParaRPr lang="en-US" b="1" dirty="0"/>
          </a:p>
          <a:p>
            <a:pPr fontAlgn="base"/>
            <a:endParaRPr lang="en-US" dirty="0"/>
          </a:p>
          <a:p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8" t="31639" r="22185" b="21065"/>
          <a:stretch/>
        </p:blipFill>
        <p:spPr bwMode="auto">
          <a:xfrm>
            <a:off x="6627043" y="1866508"/>
            <a:ext cx="5467548" cy="257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4" t="45994" r="25309" b="36633"/>
          <a:stretch/>
        </p:blipFill>
        <p:spPr bwMode="auto">
          <a:xfrm>
            <a:off x="6627043" y="4766266"/>
            <a:ext cx="5467548" cy="105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0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047"/>
            <a:ext cx="10820400" cy="685800"/>
          </a:xfrm>
        </p:spPr>
        <p:txBody>
          <a:bodyPr/>
          <a:lstStyle/>
          <a:p>
            <a:r>
              <a:rPr lang="en-US" dirty="0" smtClean="0"/>
              <a:t>FUNCTIONAL PROGRAMMING RULES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0653" y="1229411"/>
            <a:ext cx="4751108" cy="4577500"/>
          </a:xfrm>
        </p:spPr>
        <p:txBody>
          <a:bodyPr/>
          <a:lstStyle/>
          <a:p>
            <a:r>
              <a:rPr lang="en-US" sz="2800" b="1" dirty="0"/>
              <a:t>2</a:t>
            </a:r>
            <a:r>
              <a:rPr lang="en-US" sz="2800" b="1" dirty="0" smtClean="0"/>
              <a:t>. </a:t>
            </a:r>
            <a:r>
              <a:rPr lang="en-US" sz="2800" b="1" dirty="0"/>
              <a:t>You avoid mutability and side-effects</a:t>
            </a:r>
            <a:endParaRPr lang="en-US" sz="2800" dirty="0"/>
          </a:p>
          <a:p>
            <a:r>
              <a:rPr lang="en-US" sz="2800" dirty="0"/>
              <a:t> </a:t>
            </a:r>
            <a:endParaRPr lang="en-US" sz="2800" dirty="0" smtClean="0"/>
          </a:p>
          <a:p>
            <a:endParaRPr lang="uk-UA" sz="2800" dirty="0" smtClean="0"/>
          </a:p>
          <a:p>
            <a:endParaRPr lang="en-US" sz="2800" dirty="0"/>
          </a:p>
          <a:p>
            <a:pPr fontAlgn="base"/>
            <a:r>
              <a:rPr lang="en-US" sz="2800" b="1" dirty="0"/>
              <a:t>Isolated functions</a:t>
            </a:r>
          </a:p>
          <a:p>
            <a:pPr fontAlgn="base"/>
            <a:r>
              <a:rPr lang="en-US" sz="2800" dirty="0"/>
              <a:t>There is no dependence on the state of the program, which includes global variables that are subject to change.</a:t>
            </a:r>
          </a:p>
          <a:p>
            <a:endParaRPr lang="en-US" sz="2800" dirty="0" smtClean="0"/>
          </a:p>
        </p:txBody>
      </p:sp>
      <p:sp>
        <p:nvSpPr>
          <p:cNvPr id="7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5569" y="1259263"/>
            <a:ext cx="4751108" cy="45775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b="1" dirty="0" smtClean="0"/>
              <a:t>You </a:t>
            </a:r>
            <a:r>
              <a:rPr lang="en-US" sz="2800" b="1" dirty="0"/>
              <a:t>architect your software out of pure, isolated </a:t>
            </a:r>
            <a:r>
              <a:rPr lang="en-US" sz="2800" b="1" dirty="0" smtClean="0"/>
              <a:t>functions</a:t>
            </a:r>
          </a:p>
          <a:p>
            <a:pPr marL="514350" indent="-514350">
              <a:buAutoNum type="arabicPeriod"/>
            </a:pPr>
            <a:endParaRPr lang="uk-UA" sz="2800" b="1" dirty="0" smtClean="0"/>
          </a:p>
          <a:p>
            <a:pPr marL="514350" indent="-514350">
              <a:buAutoNum type="arabicPeriod"/>
            </a:pPr>
            <a:endParaRPr lang="en-US" sz="2800" b="1" dirty="0"/>
          </a:p>
          <a:p>
            <a:pPr fontAlgn="base"/>
            <a:r>
              <a:rPr lang="en-US" sz="4000" b="1" dirty="0"/>
              <a:t>Pure functions</a:t>
            </a:r>
          </a:p>
          <a:p>
            <a:pPr fontAlgn="base"/>
            <a:r>
              <a:rPr lang="en-US" sz="2800" dirty="0"/>
              <a:t>The same input always gives the same output (</a:t>
            </a:r>
            <a:r>
              <a:rPr lang="en-US" sz="2800" b="1" dirty="0" err="1"/>
              <a:t>idempotence</a:t>
            </a:r>
            <a:r>
              <a:rPr lang="en-US" sz="2800" dirty="0"/>
              <a:t>), and has no side effects.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610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047"/>
            <a:ext cx="10820400" cy="685800"/>
          </a:xfrm>
        </p:spPr>
        <p:txBody>
          <a:bodyPr/>
          <a:lstStyle/>
          <a:p>
            <a:r>
              <a:rPr lang="en-US" dirty="0"/>
              <a:t>WHAT IS NOT FUNCTIONAL PROGRAMMING?</a:t>
            </a:r>
            <a:endParaRPr lang="uk-UA" dirty="0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quarter" idx="12"/>
          </p:nvPr>
        </p:nvSpPr>
        <p:spPr>
          <a:xfrm>
            <a:off x="1866506" y="5790415"/>
            <a:ext cx="2309568" cy="827202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unshift</a:t>
            </a:r>
            <a:endParaRPr lang="en-US" dirty="0"/>
          </a:p>
          <a:p>
            <a:endParaRPr lang="uk-UA" dirty="0"/>
          </a:p>
        </p:txBody>
      </p:sp>
      <p:sp>
        <p:nvSpPr>
          <p:cNvPr id="9" name="Місце для тексту 1"/>
          <p:cNvSpPr>
            <a:spLocks noGrp="1"/>
          </p:cNvSpPr>
          <p:nvPr>
            <p:ph type="body" sz="quarter" idx="4294967295"/>
          </p:nvPr>
        </p:nvSpPr>
        <p:spPr>
          <a:xfrm>
            <a:off x="355862" y="923827"/>
            <a:ext cx="4338685" cy="5514679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dirty="0"/>
              <a:t>Loops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do...while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for...of</a:t>
            </a:r>
          </a:p>
          <a:p>
            <a:pPr lvl="1"/>
            <a:r>
              <a:rPr lang="en-US" dirty="0"/>
              <a:t>for...</a:t>
            </a:r>
            <a:r>
              <a:rPr lang="en-US" dirty="0" smtClean="0"/>
              <a:t>in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 smtClean="0"/>
              <a:t>Array </a:t>
            </a:r>
            <a:r>
              <a:rPr lang="en-US" sz="2400" b="1" dirty="0" err="1"/>
              <a:t>mutator</a:t>
            </a:r>
            <a:r>
              <a:rPr lang="en-US" sz="2400" b="1" dirty="0"/>
              <a:t> methods</a:t>
            </a:r>
          </a:p>
          <a:p>
            <a:pPr lvl="1"/>
            <a:r>
              <a:rPr lang="en-US" dirty="0" err="1"/>
              <a:t>copyWithin</a:t>
            </a:r>
            <a:endParaRPr lang="en-US" dirty="0"/>
          </a:p>
          <a:p>
            <a:pPr lvl="1"/>
            <a:r>
              <a:rPr lang="en-US" dirty="0"/>
              <a:t>fill</a:t>
            </a:r>
          </a:p>
          <a:p>
            <a:pPr lvl="1"/>
            <a:r>
              <a:rPr lang="en-US" dirty="0"/>
              <a:t>pop</a:t>
            </a:r>
          </a:p>
          <a:p>
            <a:pPr lvl="1"/>
            <a:r>
              <a:rPr lang="en-US" dirty="0" smtClean="0"/>
              <a:t>Push                       </a:t>
            </a:r>
          </a:p>
          <a:p>
            <a:pPr lvl="1"/>
            <a:r>
              <a:rPr lang="en-US" dirty="0" smtClean="0"/>
              <a:t>reverse</a:t>
            </a:r>
            <a:endParaRPr lang="en-US" dirty="0"/>
          </a:p>
          <a:p>
            <a:pPr lvl="1"/>
            <a:r>
              <a:rPr lang="en-US" dirty="0"/>
              <a:t>shift</a:t>
            </a:r>
          </a:p>
          <a:p>
            <a:pPr lvl="1"/>
            <a:r>
              <a:rPr lang="en-US" dirty="0"/>
              <a:t>sort</a:t>
            </a:r>
          </a:p>
          <a:p>
            <a:endParaRPr lang="en-US" dirty="0"/>
          </a:p>
          <a:p>
            <a:r>
              <a:rPr lang="ru-RU" sz="4000" dirty="0" smtClean="0"/>
              <a:t> 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  <p:sp>
        <p:nvSpPr>
          <p:cNvPr id="10" name="Прямокутник 9"/>
          <p:cNvSpPr/>
          <p:nvPr/>
        </p:nvSpPr>
        <p:spPr>
          <a:xfrm>
            <a:off x="4942788" y="1053695"/>
            <a:ext cx="67558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Variable declarations with </a:t>
            </a:r>
            <a:r>
              <a:rPr lang="en-US" sz="2000" b="1" dirty="0" err="1"/>
              <a:t>var</a:t>
            </a:r>
            <a:r>
              <a:rPr lang="en-US" sz="2000" b="1" dirty="0"/>
              <a:t> or </a:t>
            </a:r>
            <a:r>
              <a:rPr lang="en-US" sz="2000" b="1" dirty="0" smtClean="0"/>
              <a:t>let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Void </a:t>
            </a:r>
            <a:r>
              <a:rPr lang="en-US" sz="2000" b="1" dirty="0" smtClean="0"/>
              <a:t>functions</a:t>
            </a:r>
          </a:p>
          <a:p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Object mutation (for example: </a:t>
            </a:r>
            <a:r>
              <a:rPr lang="en-US" sz="2000" b="1" dirty="0" err="1"/>
              <a:t>o.x</a:t>
            </a:r>
            <a:r>
              <a:rPr lang="en-US" sz="2000" b="1" dirty="0"/>
              <a:t> = 5;)</a:t>
            </a:r>
            <a:endParaRPr lang="en-US" sz="2000" b="1" dirty="0"/>
          </a:p>
        </p:txBody>
      </p:sp>
      <p:sp>
        <p:nvSpPr>
          <p:cNvPr id="11" name="Прямокутник 10"/>
          <p:cNvSpPr/>
          <p:nvPr/>
        </p:nvSpPr>
        <p:spPr>
          <a:xfrm>
            <a:off x="4942788" y="3490896"/>
            <a:ext cx="419178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Map </a:t>
            </a:r>
            <a:r>
              <a:rPr lang="en-US" sz="2000" b="1" dirty="0" err="1"/>
              <a:t>mutator</a:t>
            </a:r>
            <a:r>
              <a:rPr lang="en-US" sz="2000" b="1" dirty="0"/>
              <a:t>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clear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Set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Set </a:t>
            </a:r>
            <a:r>
              <a:rPr lang="en-US" sz="2000" b="1" dirty="0" err="1"/>
              <a:t>mutator</a:t>
            </a:r>
            <a:r>
              <a:rPr lang="en-US" sz="2000" b="1" dirty="0"/>
              <a:t>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add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clear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859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A4E5058-9026-462C-B16F-44D90B73F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7173" y="650450"/>
            <a:ext cx="4498944" cy="2974156"/>
          </a:xfrm>
        </p:spPr>
        <p:txBody>
          <a:bodyPr/>
          <a:lstStyle/>
          <a:p>
            <a:r>
              <a:rPr lang="en-US" sz="2400" dirty="0" smtClean="0"/>
              <a:t>Impure built-in JS functions examples: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console.log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element.addEventListener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Math.random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Date.now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$.ajax</a:t>
            </a:r>
            <a:r>
              <a:rPr lang="en-US" sz="2000" dirty="0"/>
              <a:t> (where </a:t>
            </a:r>
            <a:r>
              <a:rPr lang="en-US" sz="2000" b="1" dirty="0"/>
              <a:t>$</a:t>
            </a:r>
            <a:r>
              <a:rPr lang="en-US" sz="2000" dirty="0"/>
              <a:t> == the Ajax library of your choice)</a:t>
            </a:r>
          </a:p>
          <a:p>
            <a:endParaRPr lang="uk-UA" sz="200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3" y="148473"/>
            <a:ext cx="10820400" cy="685800"/>
          </a:xfrm>
        </p:spPr>
        <p:txBody>
          <a:bodyPr/>
          <a:lstStyle/>
          <a:p>
            <a:r>
              <a:rPr lang="en-US" dirty="0" smtClean="0"/>
              <a:t>MORE FUNCTIONS </a:t>
            </a:r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7" t="19244" r="27164" b="54089"/>
          <a:stretch/>
        </p:blipFill>
        <p:spPr bwMode="auto">
          <a:xfrm>
            <a:off x="339365" y="1008669"/>
            <a:ext cx="570321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4" t="24192" r="26932" b="21237"/>
          <a:stretch/>
        </p:blipFill>
        <p:spPr bwMode="auto">
          <a:xfrm>
            <a:off x="339365" y="3026005"/>
            <a:ext cx="5788058" cy="374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CA4E5058-9026-462C-B16F-44D90B73F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35304" y="3827283"/>
            <a:ext cx="4498944" cy="1847653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A good rule of thumb is to follow the 80/20 rule: 80% of your functions should be pure, and the remaining 20%, of necessity, will be impure.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754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895546" y="1015645"/>
            <a:ext cx="9898145" cy="533802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They're easier to reason about and debug because they don't depend on mutable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return value can be cached or "</a:t>
            </a:r>
            <a:r>
              <a:rPr lang="en-US" sz="2400" dirty="0" smtClean="0"/>
              <a:t>memo</a:t>
            </a:r>
            <a:r>
              <a:rPr lang="en-US" sz="2400" dirty="0"/>
              <a:t>r</a:t>
            </a:r>
            <a:r>
              <a:rPr lang="en-US" sz="2400" dirty="0" smtClean="0"/>
              <a:t>ized</a:t>
            </a:r>
            <a:r>
              <a:rPr lang="en-US" sz="2400" dirty="0"/>
              <a:t>" to avoid </a:t>
            </a:r>
            <a:r>
              <a:rPr lang="en-US" sz="2400" dirty="0" err="1"/>
              <a:t>recomputing</a:t>
            </a:r>
            <a:r>
              <a:rPr lang="en-US" sz="2400" dirty="0"/>
              <a:t> it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They're easier to test because there are no dependencies (such as logging, Ajax, database, etc.) that need to be mocked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If a function you're writing or using is void (i.e., it has no return value), that's a clue that it's impure. If the function has no return value, then either it's a no-op or it's causing some side effect. Along the same lines, if you call a function but do not use its return value, again, you're probably relying on it to do some side effect, and it is an impure function.</a:t>
            </a:r>
          </a:p>
          <a:p>
            <a:endParaRPr lang="en-US" sz="2400" dirty="0" smtClean="0"/>
          </a:p>
          <a:p>
            <a:pPr fontAlgn="auto">
              <a:spcAft>
                <a:spcPts val="0"/>
              </a:spcAft>
            </a:pPr>
            <a:endParaRPr lang="ru-RU" sz="2400" dirty="0" smtClean="0"/>
          </a:p>
          <a:p>
            <a:pPr fontAlgn="auto">
              <a:spcAft>
                <a:spcPts val="0"/>
              </a:spcAft>
            </a:pPr>
            <a:endParaRPr lang="ru-RU" sz="2400" dirty="0" smtClean="0"/>
          </a:p>
        </p:txBody>
      </p:sp>
      <p:sp>
        <p:nvSpPr>
          <p:cNvPr id="5" name="Title 7">
            <a:extLst>
              <a:ext uri="{FF2B5EF4-FFF2-40B4-BE49-F238E27FC236}">
                <a16:creationId xmlns=""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3" y="-424205"/>
            <a:ext cx="10820400" cy="685800"/>
          </a:xfrm>
        </p:spPr>
        <p:txBody>
          <a:bodyPr/>
          <a:lstStyle/>
          <a:p>
            <a:r>
              <a:rPr lang="en-US" sz="4400" dirty="0" smtClean="0"/>
              <a:t>PURE FUNCTIONS BENEFITS: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7969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459556" y="4194927"/>
            <a:ext cx="9419735" cy="1960774"/>
          </a:xfrm>
        </p:spPr>
        <p:txBody>
          <a:bodyPr/>
          <a:lstStyle/>
          <a:p>
            <a:r>
              <a:rPr lang="en-US" sz="2400" dirty="0"/>
              <a:t>Immutability pertains to all data structures, which includes arrays, maps, and sets. That means that we cannot call </a:t>
            </a:r>
            <a:r>
              <a:rPr lang="en-US" sz="2400" dirty="0" err="1"/>
              <a:t>mutator</a:t>
            </a:r>
            <a:r>
              <a:rPr lang="en-US" sz="2400" dirty="0"/>
              <a:t> methods such as </a:t>
            </a:r>
            <a:r>
              <a:rPr lang="en-US" sz="2400" b="1" dirty="0" err="1"/>
              <a:t>array.prototype.push</a:t>
            </a:r>
            <a:r>
              <a:rPr lang="en-US" sz="2400" dirty="0"/>
              <a:t> because that modifies the existing array. Instead of pushing an item onto the existing array, we can create a new array with all the same items as the original array, plus the one additional item. In fact, every </a:t>
            </a:r>
            <a:r>
              <a:rPr lang="en-US" sz="2400" dirty="0" err="1"/>
              <a:t>mutator</a:t>
            </a:r>
            <a:r>
              <a:rPr lang="en-US" sz="2400" dirty="0"/>
              <a:t> method can be replaced by a function that returns a new array with the desired changes.</a:t>
            </a:r>
            <a:endParaRPr lang="uk-UA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7" t="15670" r="24149" b="41307"/>
          <a:stretch/>
        </p:blipFill>
        <p:spPr bwMode="auto">
          <a:xfrm>
            <a:off x="650449" y="961534"/>
            <a:ext cx="6315959" cy="295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4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Класична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5f28f2-30f1-4728-84d2-86d96e143488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6069</TotalTime>
  <Words>839</Words>
  <Application>Microsoft Office PowerPoint</Application>
  <PresentationFormat>Довільний</PresentationFormat>
  <Paragraphs>138</Paragraphs>
  <Slides>21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21</vt:i4>
      </vt:variant>
    </vt:vector>
  </HeadingPairs>
  <TitlesOfParts>
    <vt:vector size="24" baseType="lpstr">
      <vt:lpstr>1_GRADIENT THEME</vt:lpstr>
      <vt:lpstr>2_GRADIENT THEME</vt:lpstr>
      <vt:lpstr>2_DARK THEME</vt:lpstr>
      <vt:lpstr>FUNCTIONAL  APPROACH TO WRITE CODE</vt:lpstr>
      <vt:lpstr>FUNCTIONAL APPROACH TO WRITE CODE</vt:lpstr>
      <vt:lpstr>PARADIGMS</vt:lpstr>
      <vt:lpstr>WHAT IS FUNCTIONAL PROGRAMMING?</vt:lpstr>
      <vt:lpstr>FUNCTIONAL PROGRAMMING RULES</vt:lpstr>
      <vt:lpstr>WHAT IS NOT FUNCTIONAL PROGRAMMING?</vt:lpstr>
      <vt:lpstr>MORE FUNCTIONS </vt:lpstr>
      <vt:lpstr>PURE FUNCTIONS BENEFITS:</vt:lpstr>
      <vt:lpstr>IMMUTABILITY</vt:lpstr>
      <vt:lpstr>IMMUTABILITY EXAMPLES:</vt:lpstr>
      <vt:lpstr>FUNCTIONAL PROGRAMMING APPROACH</vt:lpstr>
      <vt:lpstr>FUNCTION COMPOSITION</vt:lpstr>
      <vt:lpstr>Презентація PowerPoint</vt:lpstr>
      <vt:lpstr>RECURSION IN FUNCTIONAL PROGRAMMING</vt:lpstr>
      <vt:lpstr>HIGHER ORDER FUNCTIONS</vt:lpstr>
      <vt:lpstr>HIGHER ORDER FUNCTIONS EXAMPLES</vt:lpstr>
      <vt:lpstr>CURRYING IN FUNCTIONAL PROGRAMMING</vt:lpstr>
      <vt:lpstr>WHY USE CURRYING?</vt:lpstr>
      <vt:lpstr>PARTIAL APPLICATION</vt:lpstr>
      <vt:lpstr>FUNCTIONAL APPROACH IS TO:</vt:lpstr>
      <vt:lpstr>Презентація PowerPoint</vt:lpstr>
    </vt:vector>
  </TitlesOfParts>
  <Company>Verint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Христина Митулінська</cp:lastModifiedBy>
  <cp:revision>95</cp:revision>
  <dcterms:created xsi:type="dcterms:W3CDTF">2018-11-02T13:55:27Z</dcterms:created>
  <dcterms:modified xsi:type="dcterms:W3CDTF">2021-03-12T14:00:08Z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